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63"/>
  </p:notesMasterIdLst>
  <p:sldIdLst>
    <p:sldId id="278" r:id="rId2"/>
    <p:sldId id="279" r:id="rId3"/>
    <p:sldId id="280" r:id="rId4"/>
    <p:sldId id="281" r:id="rId5"/>
    <p:sldId id="294" r:id="rId6"/>
    <p:sldId id="283" r:id="rId7"/>
    <p:sldId id="297" r:id="rId8"/>
    <p:sldId id="364" r:id="rId9"/>
    <p:sldId id="365" r:id="rId10"/>
    <p:sldId id="366" r:id="rId11"/>
    <p:sldId id="367" r:id="rId12"/>
    <p:sldId id="368" r:id="rId13"/>
    <p:sldId id="284" r:id="rId14"/>
    <p:sldId id="296" r:id="rId15"/>
    <p:sldId id="363" r:id="rId16"/>
    <p:sldId id="298" r:id="rId17"/>
    <p:sldId id="332" r:id="rId18"/>
    <p:sldId id="334" r:id="rId19"/>
    <p:sldId id="358" r:id="rId20"/>
    <p:sldId id="369" r:id="rId21"/>
    <p:sldId id="361" r:id="rId22"/>
    <p:sldId id="362" r:id="rId23"/>
    <p:sldId id="359" r:id="rId24"/>
    <p:sldId id="360" r:id="rId25"/>
    <p:sldId id="300" r:id="rId26"/>
    <p:sldId id="301" r:id="rId27"/>
    <p:sldId id="351" r:id="rId28"/>
    <p:sldId id="357" r:id="rId29"/>
    <p:sldId id="352" r:id="rId30"/>
    <p:sldId id="302" r:id="rId31"/>
    <p:sldId id="355" r:id="rId32"/>
    <p:sldId id="356" r:id="rId33"/>
    <p:sldId id="303" r:id="rId34"/>
    <p:sldId id="329" r:id="rId35"/>
    <p:sldId id="330" r:id="rId36"/>
    <p:sldId id="304" r:id="rId37"/>
    <p:sldId id="337" r:id="rId38"/>
    <p:sldId id="305" r:id="rId39"/>
    <p:sldId id="306" r:id="rId40"/>
    <p:sldId id="354" r:id="rId41"/>
    <p:sldId id="326" r:id="rId42"/>
    <p:sldId id="328" r:id="rId43"/>
    <p:sldId id="312" r:id="rId44"/>
    <p:sldId id="315" r:id="rId45"/>
    <p:sldId id="325" r:id="rId46"/>
    <p:sldId id="353" r:id="rId47"/>
    <p:sldId id="317" r:id="rId48"/>
    <p:sldId id="318" r:id="rId49"/>
    <p:sldId id="313" r:id="rId50"/>
    <p:sldId id="319" r:id="rId51"/>
    <p:sldId id="321" r:id="rId52"/>
    <p:sldId id="324" r:id="rId53"/>
    <p:sldId id="322" r:id="rId54"/>
    <p:sldId id="345" r:id="rId55"/>
    <p:sldId id="346" r:id="rId56"/>
    <p:sldId id="347" r:id="rId57"/>
    <p:sldId id="282" r:id="rId58"/>
    <p:sldId id="349" r:id="rId59"/>
    <p:sldId id="350" r:id="rId60"/>
    <p:sldId id="370" r:id="rId61"/>
    <p:sldId id="293" r:id="rId6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09" autoAdjust="0"/>
  </p:normalViewPr>
  <p:slideViewPr>
    <p:cSldViewPr snapToGrid="0" snapToObjects="1">
      <p:cViewPr varScale="1">
        <p:scale>
          <a:sx n="71" d="100"/>
          <a:sy n="71" d="100"/>
        </p:scale>
        <p:origin x="696" y="7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A0F1F4A-0645-53F9-4341-904BF8503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482" y="1026942"/>
            <a:ext cx="10670552" cy="1209821"/>
          </a:xfrm>
        </p:spPr>
        <p:txBody>
          <a:bodyPr/>
          <a:lstStyle/>
          <a:p>
            <a:r>
              <a:rPr lang="en-IN" sz="5400" dirty="0"/>
              <a:t>FLIGHT PRICE PREDICTION</a:t>
            </a:r>
          </a:p>
        </p:txBody>
      </p:sp>
      <p:pic>
        <p:nvPicPr>
          <p:cNvPr id="1026" name="Picture 2" descr="Machine Learning Project: Airline Tickets Price Prediction | Ai Online  Course">
            <a:extLst>
              <a:ext uri="{FF2B5EF4-FFF2-40B4-BE49-F238E27FC236}">
                <a16:creationId xmlns:a16="http://schemas.microsoft.com/office/drawing/2014/main" id="{AF5DCF7A-2AA2-785A-FD9B-3EA638659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73" y="2511238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7D429-E764-CBDC-D4EE-DA9E2D36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82" y="331025"/>
            <a:ext cx="4286848" cy="1543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AB61B-02C3-DB0A-0798-21671F04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8" y="1980802"/>
            <a:ext cx="4296375" cy="168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0772A-2135-A153-5C47-5191B071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256" y="331025"/>
            <a:ext cx="6535062" cy="4782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BF5611-3910-63AF-ED33-30E718556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256" y="5337025"/>
            <a:ext cx="341995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1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2F12D-1354-BF29-9C9B-CF889060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33" y="594360"/>
            <a:ext cx="4353533" cy="1552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5652B0-40A3-157F-B591-06D2200D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33" y="2299611"/>
            <a:ext cx="4667901" cy="1667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95AA48-0B47-B6AF-E84A-D61ACA03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274" y="457200"/>
            <a:ext cx="4229690" cy="1933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F742C3-9279-A0F0-054A-CFC153698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274" y="2399742"/>
            <a:ext cx="453453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0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C9C22-7EC7-5D14-28A5-162EFBA1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9" y="836407"/>
            <a:ext cx="3905795" cy="4505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1BFB67-4646-DD6D-212B-A4D5229B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810" y="3089384"/>
            <a:ext cx="5153744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57305"/>
            <a:ext cx="10671048" cy="768096"/>
          </a:xfrm>
        </p:spPr>
        <p:txBody>
          <a:bodyPr/>
          <a:lstStyle/>
          <a:p>
            <a:r>
              <a:rPr lang="en-IN" dirty="0"/>
              <a:t>Data Description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605639"/>
              </p:ext>
            </p:extLst>
          </p:nvPr>
        </p:nvGraphicFramePr>
        <p:xfrm>
          <a:off x="621792" y="1318651"/>
          <a:ext cx="10400930" cy="527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09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3384053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The dataset contains 1614 records (rows) and 11 features (columns).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And after removal of irrelevant data and column, also after extraction of hidden features, we remains with 1610 records (rows) and 14 features (columns).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26D65-0719-7197-B57E-3937B3B8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95" y="4794216"/>
            <a:ext cx="2676899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B6310-176F-C5DB-D3BB-51D794A4F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95" y="1962529"/>
            <a:ext cx="1893593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B5128-E109-64F1-3F1B-5F5639E85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786" y="1962529"/>
            <a:ext cx="4896533" cy="1171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5ED6F1-A008-329C-93CE-D811B9AD6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786" y="4768830"/>
            <a:ext cx="4982270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91671"/>
            <a:ext cx="10671048" cy="887505"/>
          </a:xfrm>
        </p:spPr>
        <p:txBody>
          <a:bodyPr/>
          <a:lstStyle/>
          <a:p>
            <a:r>
              <a:rPr lang="en-IN" dirty="0" err="1"/>
              <a:t>DataSet</a:t>
            </a:r>
            <a:r>
              <a:rPr lang="en-IN" dirty="0"/>
              <a:t> Description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EA6B0-11A5-21C5-46AD-745CC465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1954914"/>
            <a:ext cx="9021434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6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82923-26B6-78BD-928D-A7CC3192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28" y="4680696"/>
            <a:ext cx="9050013" cy="1991003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73457211-71E3-3023-2D9A-2268B72A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59" y="2057400"/>
            <a:ext cx="9706785" cy="262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2084C-2137-F737-ADB9-6EC7577A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59" y="457200"/>
            <a:ext cx="89446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85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Data Visualization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49435622"/>
              </p:ext>
            </p:extLst>
          </p:nvPr>
        </p:nvGraphicFramePr>
        <p:xfrm>
          <a:off x="968188" y="2102347"/>
          <a:ext cx="10054534" cy="29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453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294030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Univariate Analysis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</a:t>
                      </a:r>
                      <a:r>
                        <a:rPr lang="en-IN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Countplot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IN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Histplot</a:t>
                      </a:r>
                      <a:endParaRPr lang="en-IN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Bivariate Analysis (for comparison between features and target)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</a:t>
                      </a:r>
                      <a:r>
                        <a:rPr lang="en-IN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Barplot</a:t>
                      </a:r>
                      <a:endParaRPr lang="en-IN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IN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Multivariate Analysis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</a:t>
                      </a:r>
                      <a:r>
                        <a:rPr lang="en-IN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Pairplot</a:t>
                      </a: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(comparison between all continuous features and target)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14448-E565-6A79-C01C-95256856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923" y="731520"/>
            <a:ext cx="3381847" cy="332468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CC8F528-8C81-E8B1-277D-BD2237B0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6881"/>
            <a:ext cx="5588374" cy="264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E3FCF-0F9C-FAAC-2C67-D989169C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576" y="164263"/>
            <a:ext cx="2324424" cy="981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F5AC40-68BB-3E28-30E3-2A59DCCBF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30" y="1554671"/>
            <a:ext cx="3296110" cy="1371791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4544E95-EBD7-2904-1BFF-690F3FBB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3" y="3584105"/>
            <a:ext cx="32289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213AC-E988-EA04-2D46-8DD2C995B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30" y="1030560"/>
            <a:ext cx="1524213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6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B6F95-0166-D14F-4684-4D49F074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8" y="370491"/>
            <a:ext cx="2783541" cy="651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0407C-110B-089A-AE8C-07528891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734" y="1021977"/>
            <a:ext cx="1391937" cy="53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C60CCE-2C9F-59B2-75E6-701DD259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51" y="1458472"/>
            <a:ext cx="5125165" cy="685896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D535341-9406-6FF2-468C-4E4C2F0A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1" y="2238498"/>
            <a:ext cx="4495800" cy="412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ECCE44-A844-CAA3-A57D-E605298B5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169" y="6360460"/>
            <a:ext cx="4534533" cy="362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10F97D-BFE5-BFA2-AFA2-29ED2CFF4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558" y="1410841"/>
            <a:ext cx="5096586" cy="733527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ED0721D-BA0A-3529-E162-6CCD8CE07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35" y="2742701"/>
            <a:ext cx="6098242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7178EA-4361-EE2B-E25B-96A503AC6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0386" y="6040712"/>
            <a:ext cx="416300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7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8157C1-B1A5-1FC9-80F9-A4244827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08" y="1573306"/>
            <a:ext cx="7285037" cy="43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26C69-D4EA-F14D-3A32-9E351D9D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208" y="6097642"/>
            <a:ext cx="8487960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65406-9038-1D0F-BF5C-D51F8E18E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70" y="238094"/>
            <a:ext cx="2400635" cy="43821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E7C87A3-4137-6EFF-F474-9203B8C8E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08" y="1613647"/>
            <a:ext cx="7285037" cy="43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09791-43A7-366B-8EF0-8B9AC75B5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66" y="676305"/>
            <a:ext cx="1209844" cy="371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EAE2D0-A4A9-F224-44E2-BDCC02032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177" y="1015480"/>
            <a:ext cx="3188787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2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98" y="718611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486707"/>
            <a:ext cx="5693664" cy="516958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Introduction​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Business Goal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Technical Requirement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Exploratory Data Analysis (EDA)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Data Cleaning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Visualization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Data Pre-Processing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Build Model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Save Best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Summary​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B0F57-A3C6-FCE9-0200-DE04EEFDD1E2}"/>
              </a:ext>
            </a:extLst>
          </p:cNvPr>
          <p:cNvSpPr txBox="1"/>
          <p:nvPr/>
        </p:nvSpPr>
        <p:spPr>
          <a:xfrm>
            <a:off x="1183341" y="757655"/>
            <a:ext cx="9533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Analysis of Data after Cleaning the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0A9706-F579-529C-1DBC-9645D1B4D484}"/>
              </a:ext>
            </a:extLst>
          </p:cNvPr>
          <p:cNvSpPr txBox="1">
            <a:spLocks/>
          </p:cNvSpPr>
          <p:nvPr/>
        </p:nvSpPr>
        <p:spPr>
          <a:xfrm>
            <a:off x="1056401" y="1842246"/>
            <a:ext cx="10709775" cy="4303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Yes, airfares change frequently, in a minute it get changes.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They move in small increments or in large jumps.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Yes they tend to go up or down over time.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Buy afternoon flight ticket with having No stop and 1 month earlier if possible so that we can save the most by taking the least risk.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Flight price increases as we get near to departure date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No Indigo is not cheaper than Jet Airways. But it is purchased most. There is a little difference in the fare of both flights.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Morning flights are expensive mostly early morning that is 4AM flights.</a:t>
            </a:r>
            <a:endParaRPr lang="en-IN" sz="2000" dirty="0">
              <a:solidFill>
                <a:schemeClr val="tx1"/>
              </a:solidFill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34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EE48B-65BA-70A8-21FF-329503FE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116" y="594360"/>
            <a:ext cx="1514686" cy="50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B9AA8-C071-6F69-EF7E-A04BA29B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220" y="1197598"/>
            <a:ext cx="1838582" cy="428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E5497-8EEE-4BBE-1650-1D3B3C353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34" y="1706965"/>
            <a:ext cx="5372850" cy="51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29668-264E-8694-09F2-B73D90AD4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243" y="2576951"/>
            <a:ext cx="890711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6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55296-1738-CDA1-7927-93BA01F3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731520"/>
            <a:ext cx="4629796" cy="1190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5F0A5-7029-B78C-9A7A-4295E044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62" y="2244237"/>
            <a:ext cx="805927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1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942D5-C591-FEE8-AC17-4D823873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11" y="594360"/>
            <a:ext cx="5125165" cy="1238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D4CB2-D8F0-F1E1-E0FA-3612FDDC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1" y="2096871"/>
            <a:ext cx="396295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87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3A232-7730-FE08-88C0-57C99F3A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35" y="3546167"/>
            <a:ext cx="7144747" cy="2468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CFE79-1FF0-6A65-DA06-C30DA9DA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435" y="842989"/>
            <a:ext cx="3924848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05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49624"/>
            <a:ext cx="10671048" cy="900952"/>
          </a:xfrm>
        </p:spPr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Checking Correlation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2A5E5-8913-D2BA-D031-58E2551E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23" y="2472300"/>
            <a:ext cx="9459645" cy="3759015"/>
          </a:xfrm>
          <a:prstGeom prst="rect">
            <a:avLst/>
          </a:prstGeo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9EF5781-BC28-8985-5B31-9C1D072AB9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3480496"/>
              </p:ext>
            </p:extLst>
          </p:nvPr>
        </p:nvGraphicFramePr>
        <p:xfrm>
          <a:off x="1038214" y="1076984"/>
          <a:ext cx="10400930" cy="1314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09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1314634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Correlation is checked for relation between the dependent and independent variables.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Also Checked through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HeatMap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BarPlot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(Visualization)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869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6D75B-B93B-E42C-EA2E-1EEC36EC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05" y="311972"/>
            <a:ext cx="4143953" cy="4467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EA5C0-144F-1422-3202-40EFF5EA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594" y="4779821"/>
            <a:ext cx="4115374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54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60FBD-DBF8-72A7-4ABF-EE419141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89DE5D9-E880-8A15-A454-FA7BA148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73" y="1801906"/>
            <a:ext cx="9026525" cy="50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26EDDA-3227-D14F-5A8C-1DE156CB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78" y="457200"/>
            <a:ext cx="8011643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2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60FBD-DBF8-72A7-4ABF-EE419141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BAE00-1C94-3A86-AB75-86E2BFFE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82" y="5070838"/>
            <a:ext cx="6982799" cy="147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B02AB-6E05-70C0-0F6C-C6B91E88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82" y="1906114"/>
            <a:ext cx="8859486" cy="2971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067E4-2FD1-3CF9-0CAE-DD5EFB69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208" y="116979"/>
            <a:ext cx="7579485" cy="15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70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60FBD-DBF8-72A7-4ABF-EE419141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EAE1E-126B-F8FA-E536-0825D5BD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60" y="5271247"/>
            <a:ext cx="6230219" cy="104789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65856BA-C290-FCD7-6C22-2EEDC0B6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14324"/>
            <a:ext cx="8572500" cy="50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04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2238"/>
            <a:ext cx="10671048" cy="768096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DD8E-766C-14EF-5680-56C9C94455F1}"/>
              </a:ext>
            </a:extLst>
          </p:cNvPr>
          <p:cNvSpPr txBox="1"/>
          <p:nvPr/>
        </p:nvSpPr>
        <p:spPr>
          <a:xfrm>
            <a:off x="925697" y="1720840"/>
            <a:ext cx="105043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Anyone who has booked a flight ticket knows how unexpectedly the prices vary. The cheapest available ticket on a given flight gets more and less expensive over time.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usually happens as an attempt to maximize revenue based on – 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1. Time of purchase patterns (making sure last-minute purchases are expensive) 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2. Keeping the flight as full as they want it (raising prices on a flight which is  	filling up in order to reduce sales and hold back inventory for those expensive 	last-minute expensive purchases).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26220"/>
            <a:ext cx="10671048" cy="929396"/>
          </a:xfrm>
        </p:spPr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Checking Outliers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F01B3-0C3E-1A2E-12D0-9275D1F1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35" y="2534301"/>
            <a:ext cx="6938683" cy="20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DE6293-B250-96F3-D962-6E4D40B1F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88" y="860613"/>
            <a:ext cx="9103659" cy="53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352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20E47-7A83-12EF-A4E1-EBCC5DD7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546411"/>
            <a:ext cx="10020112" cy="36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7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7200"/>
            <a:ext cx="10671048" cy="658906"/>
          </a:xfrm>
        </p:spPr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Removing Outliers</a:t>
            </a:r>
            <a:br>
              <a:rPr lang="en-IN" b="1" i="0" dirty="0">
                <a:effectLst/>
                <a:latin typeface="-apple-system"/>
              </a:rPr>
            </a:b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93666595"/>
              </p:ext>
            </p:extLst>
          </p:nvPr>
        </p:nvGraphicFramePr>
        <p:xfrm>
          <a:off x="758952" y="1713194"/>
          <a:ext cx="10400930" cy="1406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09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1406523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Checking two methods and compare between them which is give less percentage loss and then using that method for further process.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IN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Zscore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method using </a:t>
                      </a:r>
                      <a:r>
                        <a:rPr lang="en-IN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Scipy</a:t>
                      </a:r>
                      <a:endParaRPr lang="en-IN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IQR (Inter Quantile Range) </a:t>
                      </a:r>
                      <a:r>
                        <a:rPr lang="fr-F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fr-F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5BA4F1D-1830-C965-3B1F-75159BA55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398595"/>
              </p:ext>
            </p:extLst>
          </p:nvPr>
        </p:nvGraphicFramePr>
        <p:xfrm>
          <a:off x="758952" y="1142073"/>
          <a:ext cx="10400930" cy="658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09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658907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i="1" dirty="0">
                          <a:solidFill>
                            <a:schemeClr val="tx1"/>
                          </a:solidFill>
                          <a:effectLst/>
                        </a:rPr>
                        <a:t>Outliers are removed only from continuous features and not from target</a:t>
                      </a:r>
                      <a:endParaRPr lang="en-US" sz="19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abon Next LT" panose="02000500000000000000" pitchFamily="2" charset="0"/>
                      </a:endParaRP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C13118-826D-C7FB-F460-FD74D214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3225936"/>
            <a:ext cx="402011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3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4F3AC9-A56E-5822-17EF-31F121155D9F}"/>
              </a:ext>
            </a:extLst>
          </p:cNvPr>
          <p:cNvSpPr txBox="1"/>
          <p:nvPr/>
        </p:nvSpPr>
        <p:spPr>
          <a:xfrm>
            <a:off x="1627093" y="4713656"/>
            <a:ext cx="914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Comparing shape of old and new </a:t>
            </a:r>
            <a:r>
              <a:rPr lang="en-IN" dirty="0" err="1"/>
              <a:t>DataFrame</a:t>
            </a:r>
            <a:r>
              <a:rPr lang="en-IN" dirty="0"/>
              <a:t> after outliers removal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8934B-1C3D-5C14-D993-C35994CC619D}"/>
              </a:ext>
            </a:extLst>
          </p:cNvPr>
          <p:cNvSpPr txBox="1"/>
          <p:nvPr/>
        </p:nvSpPr>
        <p:spPr>
          <a:xfrm>
            <a:off x="1627093" y="453628"/>
            <a:ext cx="898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Comparing shape of old and new </a:t>
            </a:r>
            <a:r>
              <a:rPr lang="en-IN" dirty="0" err="1"/>
              <a:t>DataFrame</a:t>
            </a:r>
            <a:r>
              <a:rPr lang="en-IN" dirty="0"/>
              <a:t> after outliers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23E7D-6C0D-921F-DF56-F212D225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77" y="5082988"/>
            <a:ext cx="5572903" cy="1600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A4E235-4D3F-394D-8954-324766C6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177" y="2333477"/>
            <a:ext cx="7354326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E0EC79-5F97-0899-EDD0-EBDC62C59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177" y="857598"/>
            <a:ext cx="4963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18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41F2B-FD4A-1E7F-C23D-71AAC4A587B9}"/>
              </a:ext>
            </a:extLst>
          </p:cNvPr>
          <p:cNvSpPr txBox="1"/>
          <p:nvPr/>
        </p:nvSpPr>
        <p:spPr>
          <a:xfrm>
            <a:off x="1008531" y="850281"/>
            <a:ext cx="8969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Comparing Data Loss Using both Method after Outlier Removal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4288A-3FE3-BD4A-EB74-56700256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55" y="4128247"/>
            <a:ext cx="8811855" cy="833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DDA7C0-953E-FFAD-39D8-8F55AFF7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19" y="2162806"/>
            <a:ext cx="3742764" cy="1266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BA46CF-5130-7D67-F2A7-1DB57E49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2806"/>
            <a:ext cx="3558988" cy="12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7200"/>
            <a:ext cx="9245660" cy="806824"/>
          </a:xfrm>
        </p:spPr>
        <p:txBody>
          <a:bodyPr/>
          <a:lstStyle/>
          <a:p>
            <a:pPr algn="l"/>
            <a:r>
              <a:rPr lang="en-IN" b="1" i="0" dirty="0">
                <a:effectLst/>
                <a:latin typeface="-apple-system"/>
              </a:rPr>
              <a:t>Checking Skewness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7FFD5-A9F1-1D73-90B1-3F97494E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1176023"/>
            <a:ext cx="4182059" cy="4310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9AD4A-5772-4AAC-FD39-ABB4B955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79" y="5486400"/>
            <a:ext cx="4172532" cy="1176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E8B16-E7E1-4CEA-E965-278C1C19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08" y="2884801"/>
            <a:ext cx="4906060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5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62B41-6281-48FA-A68E-78AAD009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210EEB-EC52-9794-D167-88BF25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013" y="282388"/>
            <a:ext cx="8553822" cy="62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87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36176"/>
            <a:ext cx="10671048" cy="860612"/>
          </a:xfrm>
        </p:spPr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Removing skewness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35204570"/>
              </p:ext>
            </p:extLst>
          </p:nvPr>
        </p:nvGraphicFramePr>
        <p:xfrm>
          <a:off x="3788305" y="1196789"/>
          <a:ext cx="4612342" cy="57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2342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578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yeo-</a:t>
                      </a:r>
                      <a:r>
                        <a:rPr lang="en-IN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johnson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method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59F6C-F1AA-F581-24C1-F09BE854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10" y="2204188"/>
            <a:ext cx="6096851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1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09282"/>
            <a:ext cx="10671048" cy="779930"/>
          </a:xfrm>
        </p:spPr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checking skewness after removal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D7A0-4740-4277-051C-83C242A0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381" y="1010476"/>
            <a:ext cx="4286848" cy="3978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F7778-695C-B41D-5740-13B20CDA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81" y="4988860"/>
            <a:ext cx="4220164" cy="15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6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30" y="808437"/>
            <a:ext cx="6400800" cy="768096"/>
          </a:xfrm>
        </p:spPr>
        <p:txBody>
          <a:bodyPr/>
          <a:lstStyle/>
          <a:p>
            <a:r>
              <a:rPr lang="en-US" b="1" i="0" dirty="0">
                <a:effectLst/>
                <a:latin typeface="Helvetica Neue"/>
              </a:rPr>
              <a:t>Business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7274" y="1936376"/>
            <a:ext cx="5966150" cy="4760259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have to work on a project where have to collect data of flight fares with other features and work to make a model to predict fares of flights.</a:t>
            </a:r>
          </a:p>
          <a:p>
            <a:pPr algn="just"/>
            <a:endParaRPr lang="en-US" b="1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project contains three phases: </a:t>
            </a:r>
          </a:p>
          <a:p>
            <a:pPr marL="457200" indent="-457200" algn="just">
              <a:buAutoNum type="alphaLcParenR"/>
            </a:pPr>
            <a:r>
              <a:rPr lang="en-IN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 Collection Phase</a:t>
            </a: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</a:p>
          <a:p>
            <a:pPr marL="457200" indent="-457200" algn="just">
              <a:buAutoNum type="alphaLcParenR"/>
            </a:pPr>
            <a:r>
              <a:rPr lang="en-IN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Analysis and</a:t>
            </a:r>
          </a:p>
          <a:p>
            <a:pPr marL="457200" indent="-457200" algn="just">
              <a:buAutoNum type="alphaLcParenR"/>
            </a:pPr>
            <a:r>
              <a:rPr lang="en-IN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Model Building Phase.</a:t>
            </a:r>
            <a:endParaRPr lang="en-US" b="1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57200"/>
            <a:ext cx="10671048" cy="779930"/>
          </a:xfrm>
        </p:spPr>
        <p:txBody>
          <a:bodyPr/>
          <a:lstStyle/>
          <a:p>
            <a:r>
              <a:rPr lang="en-IN" sz="2800" b="1" i="0" dirty="0">
                <a:effectLst/>
                <a:latin typeface="-apple-system"/>
              </a:rPr>
              <a:t>checking skewness after removal Through Visualization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940954-2B11-1E18-FC49-559B77080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781425"/>
            <a:ext cx="111156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1B67B-94BE-1E94-1C9C-9ADBF37A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72" y="1280024"/>
            <a:ext cx="561100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97F7B-B438-B47B-480C-905E5869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40" y="283927"/>
            <a:ext cx="4182035" cy="806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D17E10-FF8F-9BC6-BD6E-DE923A7E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78" y="1449982"/>
            <a:ext cx="3905795" cy="83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76033-DE28-B3FE-C6A9-E1CDB0313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079" y="2554939"/>
            <a:ext cx="4906922" cy="2715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B06E8-E066-276D-08CC-948149186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65" y="1449982"/>
            <a:ext cx="5048955" cy="2429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FFB93D-210C-78FE-8784-BC7F002E3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365" y="4212520"/>
            <a:ext cx="199100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1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F1EF1-3474-4DD7-538E-60B93DE9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1477931"/>
            <a:ext cx="8478433" cy="39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8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4CC0B-F2DE-BDF6-8317-D222E16F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74" y="860612"/>
            <a:ext cx="6677957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14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C3B41-9890-5A4C-EFF0-389C4685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857765"/>
            <a:ext cx="8145012" cy="4658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65B2A0-06B2-7A47-707C-457C349D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57" y="6000235"/>
            <a:ext cx="5696745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97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482A7-1662-C1D3-6D75-9930EDBF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A897E-BBDA-AFE0-3743-FAB161D1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64" y="594361"/>
            <a:ext cx="7020905" cy="2350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834C3-78BC-BC99-A0E9-52BA802A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64" y="2783541"/>
            <a:ext cx="8859486" cy="38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36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482A7-1662-C1D3-6D75-9930EDBF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A2C83-CA1C-5A25-4FC6-AF8EF50E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4" y="484950"/>
            <a:ext cx="4410691" cy="2638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654F-9EDD-0FEA-CD0F-9055F78F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74" y="3172204"/>
            <a:ext cx="4563112" cy="3277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78AFD-9042-1BCF-0DF2-CA6ACB519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283" y="457200"/>
            <a:ext cx="6230219" cy="4353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51E8B-C9DA-63E2-1CD5-49223919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469" y="5529236"/>
            <a:ext cx="1933845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76DAB-1D40-52FD-AA25-EDFB780E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731520"/>
            <a:ext cx="6916115" cy="3648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54C4E-0FF0-1CD2-F8A6-8EE430F8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4840426"/>
            <a:ext cx="6887536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32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E1D9C-CAEA-2164-BFEA-A9A1EFC7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06" y="1403585"/>
            <a:ext cx="6711546" cy="37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38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0C3DD-48C5-4E34-FBFD-DD7446F1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53" y="1438835"/>
            <a:ext cx="7100047" cy="39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2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41" y="320040"/>
            <a:ext cx="7860612" cy="768096"/>
          </a:xfrm>
        </p:spPr>
        <p:txBody>
          <a:bodyPr/>
          <a:lstStyle/>
          <a:p>
            <a:pPr algn="l"/>
            <a:r>
              <a:rPr lang="en-US" sz="3600" b="1" i="0" dirty="0">
                <a:effectLst/>
                <a:latin typeface="Georgia" panose="02040502050405020303" pitchFamily="18" charset="0"/>
              </a:rPr>
              <a:t>Technical Requirements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850638-8450-CC9F-5BE0-166469165CFA}"/>
              </a:ext>
            </a:extLst>
          </p:cNvPr>
          <p:cNvSpPr txBox="1">
            <a:spLocks/>
          </p:cNvSpPr>
          <p:nvPr/>
        </p:nvSpPr>
        <p:spPr>
          <a:xfrm>
            <a:off x="539496" y="1211311"/>
            <a:ext cx="3965269" cy="47360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en-US" sz="2000" b="1" u="sng" dirty="0">
                <a:solidFill>
                  <a:srgbClr val="000000"/>
                </a:solidFill>
                <a:latin typeface="+mj-lt"/>
              </a:rPr>
              <a:t>Data Collection Phase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Scrapped 1614 rows of data 	 from website: Yatra.com  	  	 and Makemytrip.com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The number of columns are: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  <a:latin typeface="-apple-system"/>
              </a:rPr>
              <a:t>Airline_Name</a:t>
            </a:r>
            <a:r>
              <a:rPr lang="en-US" sz="1800" dirty="0">
                <a:solidFill>
                  <a:schemeClr val="tx1"/>
                </a:solidFill>
                <a:latin typeface="-apple-system"/>
              </a:rPr>
              <a:t>,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  <a:latin typeface="-apple-system"/>
              </a:rPr>
              <a:t>Date_of_Journey</a:t>
            </a:r>
            <a:r>
              <a:rPr lang="en-US" sz="1800" dirty="0">
                <a:solidFill>
                  <a:schemeClr val="tx1"/>
                </a:solidFill>
                <a:latin typeface="-apple-system"/>
              </a:rPr>
              <a:t>,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-apple-system"/>
              </a:rPr>
              <a:t>Source,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-apple-system"/>
              </a:rPr>
              <a:t>Destination,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  <a:latin typeface="-apple-system"/>
              </a:rPr>
              <a:t>Departure_Time</a:t>
            </a:r>
            <a:r>
              <a:rPr lang="en-US" sz="1800" dirty="0">
                <a:solidFill>
                  <a:schemeClr val="tx1"/>
                </a:solidFill>
                <a:latin typeface="-apple-system"/>
              </a:rPr>
              <a:t>,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  <a:latin typeface="-apple-system"/>
              </a:rPr>
              <a:t>Arrival_Time</a:t>
            </a:r>
            <a:r>
              <a:rPr lang="en-US" sz="1800" dirty="0">
                <a:solidFill>
                  <a:schemeClr val="tx1"/>
                </a:solidFill>
                <a:latin typeface="-apple-system"/>
              </a:rPr>
              <a:t>,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-apple-system"/>
              </a:rPr>
              <a:t>Duration,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  <a:latin typeface="-apple-system"/>
              </a:rPr>
              <a:t>Total_Stops</a:t>
            </a:r>
            <a:r>
              <a:rPr lang="en-US" sz="1800" dirty="0">
                <a:solidFill>
                  <a:schemeClr val="tx1"/>
                </a:solidFill>
                <a:latin typeface="-apple-system"/>
              </a:rPr>
              <a:t> and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-apple-system"/>
              </a:rPr>
              <a:t>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07E3E-4EFF-FAAB-44C0-661A3DEFAC39}"/>
              </a:ext>
            </a:extLst>
          </p:cNvPr>
          <p:cNvSpPr txBox="1"/>
          <p:nvPr/>
        </p:nvSpPr>
        <p:spPr>
          <a:xfrm>
            <a:off x="4634127" y="1211311"/>
            <a:ext cx="350358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effectLst/>
                <a:latin typeface="+mj-lt"/>
              </a:rPr>
              <a:t>2. </a:t>
            </a:r>
            <a:r>
              <a:rPr lang="en-IN" sz="2000" b="1" i="0" u="sng" dirty="0">
                <a:effectLst/>
                <a:latin typeface="+mj-lt"/>
              </a:rPr>
              <a:t>Data Analysis</a:t>
            </a:r>
            <a:r>
              <a:rPr lang="en-IN" sz="2000" b="1" i="0" dirty="0">
                <a:effectLst/>
                <a:latin typeface="-apple-system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After cleaning the data, you have to do some analysis on the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Do airfares change frequently?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Do they move in small increments or in large jumps?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Do they tend to go up or down over time?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What is the best time to buy so that the consumer can save the most by taking the least risk?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Does price increase as we get near to departure date?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Is Indigo cheaper than Jet Airways?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Are morning flights expensive?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BC7F9-6A1C-9CB8-BBFA-0B724E9FFA90}"/>
              </a:ext>
            </a:extLst>
          </p:cNvPr>
          <p:cNvSpPr txBox="1"/>
          <p:nvPr/>
        </p:nvSpPr>
        <p:spPr>
          <a:xfrm>
            <a:off x="8137713" y="1211311"/>
            <a:ext cx="365661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</a:rPr>
              <a:t>3. Model Building Phase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Data Cleaning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Exploratory Data Analysis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Data Pre-processing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Model Building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Model Evaluation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Selecting the best model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2482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DC584-B5CA-E9DE-0219-B3B89150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13" y="1559859"/>
            <a:ext cx="6839373" cy="33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37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DC6BB-D88E-3411-6729-E99C2E25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1438835"/>
            <a:ext cx="7506748" cy="37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47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2A90B-E6C4-8D58-263B-676562B6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83" y="1707113"/>
            <a:ext cx="6725348" cy="34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94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1D699-DA01-C74B-A5F6-273BE007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1129553"/>
            <a:ext cx="6735115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6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1C21B-3744-8C61-E546-9F975A65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55" y="594360"/>
            <a:ext cx="6592220" cy="4267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E8E26-53F4-58D1-C50B-1F5E13E0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254" y="5295809"/>
            <a:ext cx="3134745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96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AFA94-0052-89DC-FB1D-995D8524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1492624"/>
            <a:ext cx="8326012" cy="37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45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879E8C-02C8-A308-AC11-8C972BD0A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17" y="2839692"/>
            <a:ext cx="6782747" cy="37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84E95-8A27-D85C-EE35-21EE8B70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17" y="594360"/>
            <a:ext cx="6782747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41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29" y="349624"/>
            <a:ext cx="10622639" cy="6051176"/>
          </a:xfrm>
        </p:spPr>
        <p:txBody>
          <a:bodyPr/>
          <a:lstStyle/>
          <a:p>
            <a:r>
              <a:rPr lang="en-US" dirty="0"/>
              <a:t>Final Procedure: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Saving the model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2. Comparing Actual and Prediction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b="1" i="0" dirty="0">
                <a:effectLst/>
                <a:latin typeface="-apple-system"/>
              </a:rPr>
            </a:b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EB47C-4A15-ED7E-0B60-0A36930A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305" y="4652682"/>
            <a:ext cx="7078063" cy="914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73865-5544-30B0-4E77-43743D64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05" y="2257261"/>
            <a:ext cx="533848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120BBB-BD5F-FB9C-F261-1DFF86A7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17" y="1699225"/>
            <a:ext cx="8458200" cy="470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E0F64-8F7D-1F2E-5818-E5786569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33" y="380434"/>
            <a:ext cx="6392167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0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29" y="349624"/>
            <a:ext cx="10622639" cy="6051176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3. </a:t>
            </a:r>
            <a:r>
              <a:rPr lang="en-US" b="1" i="0" dirty="0">
                <a:effectLst/>
                <a:latin typeface="-apple-system"/>
              </a:rPr>
              <a:t>Saving the model in CSV format</a:t>
            </a:r>
            <a:br>
              <a:rPr lang="en-US" b="1" i="0" dirty="0">
                <a:effectLst/>
                <a:latin typeface="-apple-system"/>
              </a:rPr>
            </a:b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7CF1B-15D3-EBC3-7B7E-353169F4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17" y="5534810"/>
            <a:ext cx="5134692" cy="581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4405C9-298F-9AE1-C638-C97F8DB5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716" y="249612"/>
            <a:ext cx="5067300" cy="456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65BC8-A644-1CD3-6C1A-667A39DBC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3" y="1313215"/>
            <a:ext cx="3648584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1400108"/>
          </a:xfrm>
        </p:spPr>
        <p:txBody>
          <a:bodyPr/>
          <a:lstStyle/>
          <a:p>
            <a:r>
              <a:rPr lang="en-IN" dirty="0"/>
              <a:t>Exploratory Data Analysis (EDA)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7E61B-B4C2-FF13-01E9-3390F16A7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792" y="2541494"/>
            <a:ext cx="11036808" cy="3996466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 Total Numbers of Rows and Column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 All Column Name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 Data Type of All Data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 for Null Values</a:t>
            </a:r>
          </a:p>
          <a:p>
            <a:r>
              <a:rPr lang="en-IN" b="1" dirty="0">
                <a:solidFill>
                  <a:srgbClr val="000000"/>
                </a:solidFill>
                <a:latin typeface="Helvetica Neue"/>
              </a:rPr>
              <a:t>Checked for special character present in dataset or not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 total number of unique value</a:t>
            </a:r>
          </a:p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Dropped irrelevant Features </a:t>
            </a:r>
          </a:p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Replaced duplicate values, special characters  and irrelevant data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Checked Information about Data</a:t>
            </a:r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Checked all features through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825" y="482480"/>
            <a:ext cx="4169664" cy="667512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824" y="1275678"/>
            <a:ext cx="10709775" cy="5273040"/>
          </a:xfrm>
        </p:spPr>
        <p:txBody>
          <a:bodyPr/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Georgia" panose="02040502050405020303" pitchFamily="18" charset="0"/>
              </a:rPr>
              <a:t>Here we have made a flight price prediction model as </a:t>
            </a:r>
            <a:r>
              <a:rPr lang="en-US" sz="2000" dirty="0">
                <a:solidFill>
                  <a:schemeClr val="tx1"/>
                </a:solidFill>
              </a:rPr>
              <a:t>an attempt to maximize revenue based on –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Time of purchase patterns (making sure last-minute purchases are expensive)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Keeping the flight as full as they want it (raising prices on a flight which is filling up in order to reduce sales and hold back inventory for those expensive last-minute expensive purchases)</a:t>
            </a:r>
          </a:p>
          <a:p>
            <a:pPr algn="just"/>
            <a:endParaRPr lang="en-US" sz="1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just"/>
            <a:r>
              <a:rPr lang="en-US" sz="1800" dirty="0">
                <a:solidFill>
                  <a:schemeClr val="tx1"/>
                </a:solidFill>
                <a:latin typeface="Georgia" panose="02040502050405020303" pitchFamily="18" charset="0"/>
              </a:rPr>
              <a:t>For flight price prediction model, we have done prediction on basis of Data using EDA, Data Cleaning, Data Visualization, Data Pre-processing, Checked Correlation, Removed irrelevant values, Extracted hidden features, Removed Outliers, Removed Skewness and at last train our data by splitting our data through train-test split process. </a:t>
            </a:r>
          </a:p>
          <a:p>
            <a:pPr algn="just"/>
            <a:endParaRPr lang="en-US" sz="1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just"/>
            <a:r>
              <a:rPr lang="en-US" sz="1800" dirty="0">
                <a:solidFill>
                  <a:schemeClr val="tx1"/>
                </a:solidFill>
                <a:latin typeface="Georgia" panose="02040502050405020303" pitchFamily="18" charset="0"/>
              </a:rPr>
              <a:t>Built our model using 5 models and finally selected best model which was giving best accuracy that is Gradient Boosting Regressor. Then tunned our model through Hyper Tunning using </a:t>
            </a:r>
            <a:r>
              <a:rPr lang="en-US" sz="1800" dirty="0" err="1">
                <a:solidFill>
                  <a:schemeClr val="tx1"/>
                </a:solidFill>
                <a:latin typeface="Georgia" panose="02040502050405020303" pitchFamily="18" charset="0"/>
              </a:rPr>
              <a:t>GridSearchCV</a:t>
            </a:r>
            <a:r>
              <a:rPr lang="en-US" sz="1800" dirty="0">
                <a:solidFill>
                  <a:schemeClr val="tx1"/>
                </a:solidFill>
                <a:latin typeface="Georgia" panose="02040502050405020303" pitchFamily="18" charset="0"/>
              </a:rPr>
              <a:t>. And at last compared our predicted and Actual Price of Flight. Thus our project is completed.</a:t>
            </a:r>
          </a:p>
          <a:p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11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918" y="3601212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0168" y="4447032"/>
            <a:ext cx="4169664" cy="2176272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Prepared by</a:t>
            </a:r>
            <a:r>
              <a:rPr lang="en-US" dirty="0"/>
              <a:t>: Archana Kumari</a:t>
            </a:r>
          </a:p>
          <a:p>
            <a:endParaRPr lang="en-US" dirty="0"/>
          </a:p>
          <a:p>
            <a:r>
              <a:rPr lang="en-US" b="1" dirty="0"/>
              <a:t>SME Name: </a:t>
            </a:r>
            <a:r>
              <a:rPr lang="en-US" dirty="0" err="1"/>
              <a:t>Shwetank</a:t>
            </a:r>
            <a:r>
              <a:rPr lang="en-US" dirty="0"/>
              <a:t> Mishra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22" y="347472"/>
            <a:ext cx="10671048" cy="768096"/>
          </a:xfrm>
        </p:spPr>
        <p:txBody>
          <a:bodyPr/>
          <a:lstStyle/>
          <a:p>
            <a:r>
              <a:rPr lang="en-IN" dirty="0"/>
              <a:t>Data Cleaning 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C86C6-6402-7CBC-5B6F-42B45C86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22" y="1309099"/>
            <a:ext cx="4877481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AF613-15FE-F3D9-E0EA-82336022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37" y="2995259"/>
            <a:ext cx="3953427" cy="914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B5EA2-2038-CA5B-4867-F8FCA9066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37" y="3985730"/>
            <a:ext cx="4925112" cy="1133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F58AC-1AB7-0BDF-2A3F-9F2E832AC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37" y="5119363"/>
            <a:ext cx="2657846" cy="609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388A1F-FA50-2355-B4BA-6B9D6E2D2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529" y="1580892"/>
            <a:ext cx="477269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95A1C0-238A-CBD7-ADC5-AB8520A8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60" y="731520"/>
            <a:ext cx="4219740" cy="1543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A7E9E-2745-FE2A-6A53-29D8DED4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260" y="2661484"/>
            <a:ext cx="6392167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3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299FC-5634-0DBF-117A-1CECE0FC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569807"/>
            <a:ext cx="6030167" cy="2993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93EF9-8E9D-1E86-39E7-F90497EA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570" y="569807"/>
            <a:ext cx="4810796" cy="1886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35AD6-0061-BD39-2486-6F3FF0417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570" y="2568627"/>
            <a:ext cx="5372850" cy="2866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2A046-3933-7B62-3F54-21526DAB3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726" y="5609235"/>
            <a:ext cx="3648584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8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{5916432D-F386-4A4A-9AD5-7CF8E464596A}tf78438558_win32</Template>
  <TotalTime>1365</TotalTime>
  <Words>1027</Words>
  <Application>Microsoft Office PowerPoint</Application>
  <PresentationFormat>Widescreen</PresentationFormat>
  <Paragraphs>189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-apple-system</vt:lpstr>
      <vt:lpstr>Arial</vt:lpstr>
      <vt:lpstr>Arial Black</vt:lpstr>
      <vt:lpstr>Calibri</vt:lpstr>
      <vt:lpstr>Georgia</vt:lpstr>
      <vt:lpstr>Helvetica Neue</vt:lpstr>
      <vt:lpstr>Sabon Next LT</vt:lpstr>
      <vt:lpstr>Wingdings</vt:lpstr>
      <vt:lpstr>Office Theme</vt:lpstr>
      <vt:lpstr>FLIGHT PRICE PREDICTION</vt:lpstr>
      <vt:lpstr>AGENDA</vt:lpstr>
      <vt:lpstr>Introduction</vt:lpstr>
      <vt:lpstr>Business Goal</vt:lpstr>
      <vt:lpstr>Technical Requirements</vt:lpstr>
      <vt:lpstr>Exploratory Data Analysis (EDA)</vt:lpstr>
      <vt:lpstr>Data Cleaning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Description</vt:lpstr>
      <vt:lpstr>DataSet Description</vt:lpstr>
      <vt:lpstr>PowerPoint Presentation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Correlation</vt:lpstr>
      <vt:lpstr>PowerPoint Presentation</vt:lpstr>
      <vt:lpstr>PowerPoint Presentation</vt:lpstr>
      <vt:lpstr>PowerPoint Presentation</vt:lpstr>
      <vt:lpstr>PowerPoint Presentation</vt:lpstr>
      <vt:lpstr>Checking Outliers</vt:lpstr>
      <vt:lpstr>PowerPoint Presentation</vt:lpstr>
      <vt:lpstr>PowerPoint Presentation</vt:lpstr>
      <vt:lpstr>Removing Outliers </vt:lpstr>
      <vt:lpstr>PowerPoint Presentation</vt:lpstr>
      <vt:lpstr>PowerPoint Presentation</vt:lpstr>
      <vt:lpstr>Checking Skewness</vt:lpstr>
      <vt:lpstr>PowerPoint Presentation</vt:lpstr>
      <vt:lpstr>Removing skewness</vt:lpstr>
      <vt:lpstr>checking skewness after removal</vt:lpstr>
      <vt:lpstr>checking skewness after removal Through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Procedure:  1. Saving the model     2. Comparing Actual and Prediction      </vt:lpstr>
      <vt:lpstr>PowerPoint Presentation</vt:lpstr>
      <vt:lpstr>         3. Saving the model in CSV format  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PRICE PREDICTION PRESENTATION</dc:title>
  <dc:subject/>
  <dc:creator>archanakumari846@gmail.com</dc:creator>
  <cp:lastModifiedBy>archanakumari846@gmail.com</cp:lastModifiedBy>
  <cp:revision>158</cp:revision>
  <dcterms:created xsi:type="dcterms:W3CDTF">2022-08-31T15:26:21Z</dcterms:created>
  <dcterms:modified xsi:type="dcterms:W3CDTF">2022-09-24T16:50:49Z</dcterms:modified>
</cp:coreProperties>
</file>